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70" r:id="rId8"/>
    <p:sldId id="269" r:id="rId9"/>
    <p:sldId id="271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67" r:id="rId20"/>
    <p:sldId id="268" r:id="rId21"/>
    <p:sldId id="286" r:id="rId22"/>
    <p:sldId id="287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64F"/>
    <a:srgbClr val="4D0397"/>
    <a:srgbClr val="5603A9"/>
    <a:srgbClr val="6F04DA"/>
    <a:srgbClr val="00A4DE"/>
    <a:srgbClr val="009218"/>
    <a:srgbClr val="701800"/>
    <a:srgbClr val="681600"/>
    <a:srgbClr val="EA8B00"/>
    <a:srgbClr val="FB8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7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82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66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0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1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43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51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07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59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8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78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C34F5-BDE2-4375-B83B-F4984131725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83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42.png"/><Relationship Id="rId4" Type="http://schemas.openxmlformats.org/officeDocument/2006/relationships/image" Target="../media/image4.emf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em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7899" cy="6858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777904" y="610624"/>
            <a:ext cx="2229493" cy="1301015"/>
          </a:xfrm>
          <a:prstGeom prst="rect">
            <a:avLst/>
          </a:prstGeom>
        </p:spPr>
      </p:pic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394335"/>
              </p:ext>
            </p:extLst>
          </p:nvPr>
        </p:nvGraphicFramePr>
        <p:xfrm>
          <a:off x="8309657" y="656695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09657" y="656695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/>
          <p:cNvSpPr txBox="1">
            <a:spLocks/>
          </p:cNvSpPr>
          <p:nvPr/>
        </p:nvSpPr>
        <p:spPr>
          <a:xfrm>
            <a:off x="1433015" y="2779344"/>
            <a:ext cx="6564634" cy="129931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5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 ООО </a:t>
            </a:r>
            <a:r>
              <a:rPr lang="ru-RU" altLang="ru-RU" sz="5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«Лесной»</a:t>
            </a:r>
            <a:endParaRPr lang="ru-RU" altLang="ru-RU" sz="5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33015" y="4402951"/>
            <a:ext cx="345152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Выполнили: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Крапивин М.А. </a:t>
            </a:r>
            <a:endParaRPr lang="ru-RU" sz="2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Лубин</a:t>
            </a:r>
            <a:r>
              <a:rPr lang="ru-RU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Е.И.</a:t>
            </a:r>
            <a:endParaRPr lang="ru-RU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Студенты РИ-311055</a:t>
            </a: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ОТПРАВКА ЖАЛОБ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27" y="2431768"/>
            <a:ext cx="5701502" cy="25900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418" y="992691"/>
            <a:ext cx="5733110" cy="54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СПИСОК ВСЕХ ЖАЛОБ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675" y="1330938"/>
            <a:ext cx="6334293" cy="476138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/>
          <a:srcRect l="12141" r="15418"/>
          <a:stretch/>
        </p:blipFill>
        <p:spPr>
          <a:xfrm>
            <a:off x="257695" y="1748854"/>
            <a:ext cx="5237018" cy="37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СПИСОК ЛИЧНЫХ ЖАЛОБ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/>
          <a:srcRect l="15311" r="16185"/>
          <a:stretch/>
        </p:blipFill>
        <p:spPr>
          <a:xfrm>
            <a:off x="263098" y="1705698"/>
            <a:ext cx="5302282" cy="40451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356" y="1365853"/>
            <a:ext cx="6334293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ПОКАЗАНИЯ СЧЕТЧИКОВ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613" y="1166340"/>
            <a:ext cx="6334293" cy="49077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/>
          <a:srcRect l="11714" r="23524"/>
          <a:stretch/>
        </p:blipFill>
        <p:spPr>
          <a:xfrm>
            <a:off x="748145" y="1833100"/>
            <a:ext cx="4596937" cy="3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(ОТПРАВКА 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СООБЩЕНИЯ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922" y="1349228"/>
            <a:ext cx="6334293" cy="47248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/>
          <a:srcRect l="29661" r="30096"/>
          <a:stretch/>
        </p:blipFill>
        <p:spPr>
          <a:xfrm>
            <a:off x="1104342" y="1626963"/>
            <a:ext cx="3858355" cy="399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(СПИСОК 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СООБЩЕНИЙ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610" y="1380535"/>
            <a:ext cx="6334293" cy="48284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/>
          <a:srcRect l="21915" r="23300"/>
          <a:stretch/>
        </p:blipFill>
        <p:spPr>
          <a:xfrm>
            <a:off x="986118" y="2014892"/>
            <a:ext cx="4185699" cy="32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(НОВОСТИ)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613" y="1751607"/>
            <a:ext cx="6334293" cy="37371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/>
          <a:srcRect l="18723" r="16186"/>
          <a:stretch/>
        </p:blipFill>
        <p:spPr>
          <a:xfrm>
            <a:off x="473825" y="1687065"/>
            <a:ext cx="4870284" cy="385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496372" y="134012"/>
            <a:ext cx="886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(СООБЩЕНИЯ (СЛУЖБА ПОДДЕРЖКИ))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/>
          <a:srcRect l="15358" r="16669"/>
          <a:stretch/>
        </p:blipFill>
        <p:spPr>
          <a:xfrm>
            <a:off x="581890" y="1905147"/>
            <a:ext cx="4898419" cy="35064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250" y="1371951"/>
            <a:ext cx="6334293" cy="47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496372" y="134012"/>
            <a:ext cx="886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(ОТВЕТ НА СООБЩЕНИЯ (СЛУЖБА ПОДДЕРЖКИ))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24" y="2017085"/>
            <a:ext cx="6334293" cy="31397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/>
          <a:srcRect l="15442" r="16579"/>
          <a:stretch/>
        </p:blipFill>
        <p:spPr>
          <a:xfrm>
            <a:off x="806335" y="1931733"/>
            <a:ext cx="4305994" cy="3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1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2D16DA-4E94-46AA-A4E8-F40775E95F19}"/>
              </a:ext>
            </a:extLst>
          </p:cNvPr>
          <p:cNvSpPr txBox="1"/>
          <p:nvPr/>
        </p:nvSpPr>
        <p:spPr>
          <a:xfrm>
            <a:off x="2133156" y="1885809"/>
            <a:ext cx="162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FE0FC44-09F7-4BC8-A3FA-A5357E37B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689" y="1464001"/>
            <a:ext cx="5940856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/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схеме 3 таблицы имеют связь «многие к одному» с таблицей «</a:t>
            </a:r>
            <a:r>
              <a:rPr lang="ru-RU" alt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(в качестве внешнего ключа выступает атрибут «</a:t>
            </a:r>
            <a:r>
              <a:rPr lang="ru-RU" alt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user_id</a:t>
            </a:r>
            <a:r>
              <a:rPr lang="ru-RU" alt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»).</a:t>
            </a:r>
          </a:p>
          <a:p>
            <a:pPr marL="457200" lvl="0" indent="-457200" algn="just" defTabSz="914400">
              <a:buAutoNum type="arabicPeriod"/>
            </a:pP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таблице «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хранятся данные о зарегистрированных 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пользователях.</a:t>
            </a:r>
          </a:p>
          <a:p>
            <a:pPr marL="457200" lvl="0" indent="-457200" algn="just" defTabSz="914400">
              <a:buAutoNum type="arabicPeriod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таблице «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Complaints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хранятся данные о жалобах 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пользователей.</a:t>
            </a:r>
          </a:p>
          <a:p>
            <a:pPr marL="457200" lvl="0" indent="-457200" algn="just" defTabSz="914400">
              <a:buAutoNum type="arabicPeriod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таблице «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MeterReadings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хранится информация о переданных показаниях счетчиков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 defTabSz="914400">
              <a:buAutoNum type="arabicPeriod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таблице «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хранятся данные о сообщениях, посылаемых в службу поддержки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 defTabSz="914400">
              <a:buAutoNum type="arabicPeriod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таблице «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хранится информация об опубликованных новостях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 defTabSz="914400"/>
            <a:endParaRPr lang="ru-RU" altLang="ru-RU" sz="20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252" y="2361042"/>
            <a:ext cx="5131086" cy="2479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496372" y="270290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СЕРВЕРНОЙ </a:t>
            </a:r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ЧАСТИ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ПРИЛОЖЕНИЯ (БАЗА ДАННЫХ)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2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305449"/>
              </p:ext>
            </p:extLst>
          </p:nvPr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2885243" y="228173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BA65D-CF4D-4FE8-851C-0C815BFFF635}"/>
              </a:ext>
            </a:extLst>
          </p:cNvPr>
          <p:cNvSpPr txBox="1"/>
          <p:nvPr/>
        </p:nvSpPr>
        <p:spPr>
          <a:xfrm>
            <a:off x="653796" y="1173795"/>
            <a:ext cx="10918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условиях современной городской инфраструктуры управляющие компании играют ключевую роль в поддержании благосостояния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жителей. 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 управляющей компании позволит улучшить коммуникацию с жителями, автоматизировать процессы подачи и обработки жалоб, передачи показаний счетчиков и получения новостей, а также повысить прозрачность деятельности компании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7" y="231929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СЕРВЕРНОЙ </a:t>
            </a:r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ЧАСТИ ПРИЛОЖЕНИЯ </a:t>
            </a:r>
            <a:r>
              <a:rPr lang="en-US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ПРЕДСТАВЛЕНИЯ (</a:t>
            </a:r>
            <a:r>
              <a:rPr lang="en-US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views.py)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50773" y="871701"/>
            <a:ext cx="4254972" cy="5769929"/>
            <a:chOff x="653795" y="964359"/>
            <a:chExt cx="5231616" cy="630268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795" y="964359"/>
              <a:ext cx="5231615" cy="4720006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795" y="5684365"/>
              <a:ext cx="5231616" cy="1582674"/>
            </a:xfrm>
            <a:prstGeom prst="rect">
              <a:avLst/>
            </a:prstGeom>
          </p:spPr>
        </p:pic>
      </p:grpSp>
      <p:grpSp>
        <p:nvGrpSpPr>
          <p:cNvPr id="16" name="Группа 15"/>
          <p:cNvGrpSpPr/>
          <p:nvPr/>
        </p:nvGrpSpPr>
        <p:grpSpPr>
          <a:xfrm>
            <a:off x="4405745" y="871701"/>
            <a:ext cx="3773980" cy="5769929"/>
            <a:chOff x="5548642" y="570483"/>
            <a:chExt cx="5004044" cy="6096535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8642" y="570483"/>
              <a:ext cx="5004044" cy="5693186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48642" y="6263669"/>
              <a:ext cx="5004044" cy="403349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9725" y="871701"/>
            <a:ext cx="3840479" cy="478804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9725" y="5659749"/>
            <a:ext cx="3840479" cy="98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7" y="158949"/>
            <a:ext cx="886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СЕРВЕРНОЙ </a:t>
            </a:r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ЧАСТИ ПРИЛОЖЕНИЯ </a:t>
            </a:r>
            <a:endParaRPr lang="en-US" sz="1600" b="1" kern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ССЫЛКИ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urls.py)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МОДЕЛИ (</a:t>
            </a:r>
            <a:r>
              <a:rPr lang="en-US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models.py)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325" y="1724635"/>
            <a:ext cx="4394991" cy="40277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316" y="1724636"/>
            <a:ext cx="3686761" cy="40277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077" y="1724635"/>
            <a:ext cx="3513457" cy="402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7" y="158949"/>
            <a:ext cx="886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СЕРВЕРНОЙ </a:t>
            </a:r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ЧАСТИ ПРИЛОЖЕНИЯ </a:t>
            </a:r>
            <a:endParaRPr lang="en-US" sz="1600" b="1" kern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ФОРМЫ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forms.py)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59" y="1128957"/>
            <a:ext cx="4255049" cy="49388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908" y="1128957"/>
            <a:ext cx="3961940" cy="44488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848" y="1128957"/>
            <a:ext cx="3320978" cy="493889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908" y="5577840"/>
            <a:ext cx="3961940" cy="4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1E46A0-2640-4593-939D-0A4A356DBAE2}"/>
              </a:ext>
            </a:extLst>
          </p:cNvPr>
          <p:cNvSpPr txBox="1"/>
          <p:nvPr/>
        </p:nvSpPr>
        <p:spPr>
          <a:xfrm>
            <a:off x="755034" y="1105707"/>
            <a:ext cx="10501587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курсовой работы был разработан веб-сайт управляющей компании «Лесной» с использованием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Django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Проект включает в себя основные страницы, необходимые для взаимодействия жителей с компанией: главную страницу, формы для регистрации и авторизации, форму подачи жалоб и страницы для отображения всех жалоб и жалоб конкретного пользователя, новости компании, отправка сообщений и передача показаний счетчиков. 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предоставляет необходимые инструменты для взаимодействия жильцов с управляющей компанией, повышая эффективность управления и качество обслуживания.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7" y="228173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0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3187482" y="254901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5E477-7A06-4B2A-A5D4-04BCF69171E6}"/>
              </a:ext>
            </a:extLst>
          </p:cNvPr>
          <p:cNvSpPr txBox="1"/>
          <p:nvPr/>
        </p:nvSpPr>
        <p:spPr>
          <a:xfrm>
            <a:off x="1112656" y="1014259"/>
            <a:ext cx="10215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Сфера деятельности проекта – жилищно-коммунальное хозяйство (ЖКХ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процессы: Подача и просмотр жалоб, связь со службой поддержки, отправка показаний счетчиков,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новостей.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7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3187482" y="25571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E00FD-E37C-482C-8D84-592C54109824}"/>
              </a:ext>
            </a:extLst>
          </p:cNvPr>
          <p:cNvSpPr txBox="1"/>
          <p:nvPr/>
        </p:nvSpPr>
        <p:spPr>
          <a:xfrm>
            <a:off x="986117" y="942620"/>
            <a:ext cx="105864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Клиентская </a:t>
            </a:r>
            <a:r>
              <a:rPr lang="ru-RU" sz="24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часть (</a:t>
            </a:r>
            <a:r>
              <a:rPr lang="en-US" sz="24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JavaScript)</a:t>
            </a:r>
            <a:r>
              <a:rPr lang="ru-RU" sz="24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Фронтенд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реализующий интерфейс взаимодействия с пользователями.</a:t>
            </a:r>
            <a:endParaRPr lang="ru-RU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Серверная </a:t>
            </a:r>
            <a:r>
              <a:rPr lang="ru-RU" sz="24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Django)</a:t>
            </a:r>
            <a:r>
              <a:rPr lang="ru-RU" sz="24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экенд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обрабатывающий запросы от клиентской части и взаимодействующий с базой данных.</a:t>
            </a:r>
            <a:endParaRPr lang="ru-RU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База </a:t>
            </a:r>
            <a:r>
              <a:rPr lang="ru-RU" sz="24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4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(SQLite)</a:t>
            </a:r>
            <a:r>
              <a:rPr lang="ru-RU" sz="24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Хранилище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о пользователях, их жалобах, сообщениях и показаниях счетчиков, а также новостях организации.</a:t>
            </a:r>
            <a:endParaRPr lang="ru-RU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441" y="4154007"/>
            <a:ext cx="8260482" cy="23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3419301" y="24406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ВЫБОР ИНСТРУМЕНТОВ</a:t>
            </a:r>
            <a:endParaRPr lang="ru-RU" b="1" kern="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7273B-E63C-43AD-BA5C-B69C2D727667}"/>
              </a:ext>
            </a:extLst>
          </p:cNvPr>
          <p:cNvSpPr txBox="1"/>
          <p:nvPr/>
        </p:nvSpPr>
        <p:spPr>
          <a:xfrm>
            <a:off x="538498" y="747173"/>
            <a:ext cx="1124800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 редактора кода был выбран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(с расширениями 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«HTML CSS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»). Для разработки проекта были выбраны следующие технологии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 помощью которого можно создавать сайты и приложения, работающие в браузере. Он будет использован для разработки серверной части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2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HTML/CSS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технологии для создания и стилизации веб-страниц. Также 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фронтенда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 выбран HTML, CSS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2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язык программирования, используемый в веб-разработке. Он будет использован 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быстрая и встраиваемая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однофайловая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СУБД. Она будет использована для хранения необходимых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8943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3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E6A6C-4ED3-49FF-A3FD-318B7E7E1D0F}"/>
              </a:ext>
            </a:extLst>
          </p:cNvPr>
          <p:cNvSpPr txBox="1"/>
          <p:nvPr/>
        </p:nvSpPr>
        <p:spPr>
          <a:xfrm>
            <a:off x="2441359" y="16690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157" y="939875"/>
            <a:ext cx="6607344" cy="55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421302" y="1306999"/>
            <a:ext cx="3730457" cy="4806517"/>
            <a:chOff x="567224" y="988080"/>
            <a:chExt cx="3730457" cy="4806517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224" y="988080"/>
              <a:ext cx="3730456" cy="3978014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225" y="4966094"/>
              <a:ext cx="3730456" cy="828503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/>
        </p:nvGrpSpPr>
        <p:grpSpPr>
          <a:xfrm>
            <a:off x="4151758" y="1306999"/>
            <a:ext cx="3383374" cy="4806517"/>
            <a:chOff x="4578372" y="1306999"/>
            <a:chExt cx="3261512" cy="4754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8372" y="1306999"/>
              <a:ext cx="3261512" cy="3950687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8372" y="5231789"/>
              <a:ext cx="3261512" cy="829721"/>
            </a:xfrm>
            <a:prstGeom prst="rect">
              <a:avLst/>
            </a:prstGeom>
          </p:spPr>
        </p:pic>
      </p:grpSp>
      <p:grpSp>
        <p:nvGrpSpPr>
          <p:cNvPr id="16" name="Группа 15"/>
          <p:cNvGrpSpPr/>
          <p:nvPr/>
        </p:nvGrpSpPr>
        <p:grpSpPr>
          <a:xfrm>
            <a:off x="7535132" y="1306734"/>
            <a:ext cx="4166553" cy="4806782"/>
            <a:chOff x="7654145" y="1306734"/>
            <a:chExt cx="3918438" cy="4567265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54149" y="1306734"/>
              <a:ext cx="3918434" cy="4042128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 rotWithShape="1">
            <a:blip r:embed="rId11"/>
            <a:srcRect t="11945"/>
            <a:stretch/>
          </p:blipFill>
          <p:spPr>
            <a:xfrm>
              <a:off x="7654145" y="5348862"/>
              <a:ext cx="3918437" cy="52513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0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РЕГИСТРАЦИЯ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Группа 23"/>
          <p:cNvGrpSpPr/>
          <p:nvPr/>
        </p:nvGrpSpPr>
        <p:grpSpPr>
          <a:xfrm>
            <a:off x="6489234" y="871701"/>
            <a:ext cx="5083349" cy="5824623"/>
            <a:chOff x="5505944" y="632098"/>
            <a:chExt cx="5427280" cy="6309029"/>
          </a:xfrm>
        </p:grpSpPr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5944" y="632098"/>
              <a:ext cx="5425271" cy="4833038"/>
            </a:xfrm>
            <a:prstGeom prst="rect">
              <a:avLst/>
            </a:prstGeom>
          </p:spPr>
        </p:pic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5944" y="5444717"/>
              <a:ext cx="5427280" cy="1496410"/>
            </a:xfrm>
            <a:prstGeom prst="rect">
              <a:avLst/>
            </a:prstGeom>
          </p:spPr>
        </p:pic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38" y="2275838"/>
            <a:ext cx="6015912" cy="27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/>
          <a:srcRect l="-2" t="58139" r="20904"/>
          <a:stretch/>
        </p:blipFill>
        <p:spPr>
          <a:xfrm>
            <a:off x="6279350" y="3710731"/>
            <a:ext cx="5576468" cy="264484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743" y="942126"/>
            <a:ext cx="7148720" cy="235997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b="41758"/>
          <a:stretch/>
        </p:blipFill>
        <p:spPr>
          <a:xfrm>
            <a:off x="156162" y="3466004"/>
            <a:ext cx="6004941" cy="31343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F208C-703C-4406-893F-7447B6D3BD2E}"/>
              </a:ext>
            </a:extLst>
          </p:cNvPr>
          <p:cNvSpPr txBox="1"/>
          <p:nvPr/>
        </p:nvSpPr>
        <p:spPr>
          <a:xfrm>
            <a:off x="1571518" y="293544"/>
            <a:ext cx="886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ПРИЛОЖЕНИЯ 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  <a:r>
              <a:rPr lang="ru-RU" sz="16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1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2260</TotalTime>
  <Words>436</Words>
  <Application>Microsoft Office PowerPoint</Application>
  <PresentationFormat>Широкоэкранный</PresentationFormat>
  <Paragraphs>57</Paragraphs>
  <Slides>23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</dc:creator>
  <cp:lastModifiedBy>Home</cp:lastModifiedBy>
  <cp:revision>195</cp:revision>
  <dcterms:created xsi:type="dcterms:W3CDTF">2019-05-31T06:38:44Z</dcterms:created>
  <dcterms:modified xsi:type="dcterms:W3CDTF">2024-06-09T16:19:25Z</dcterms:modified>
</cp:coreProperties>
</file>